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3" r:id="rId1"/>
  </p:sldMasterIdLst>
  <p:notesMasterIdLst>
    <p:notesMasterId r:id="rId29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jpeg>
</file>

<file path=ppt/media/image20.png>
</file>

<file path=ppt/media/image21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59F184-FE5E-416F-8DFE-D30553D94E90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DA640-3605-4E42-8B75-79C69B02402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6993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A640-3605-4E42-8B75-79C69B024025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9269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798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2978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0392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0947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569792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1048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8110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2162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5936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606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7965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0211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8520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995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6878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5088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8F2D5-9DD0-4799-B0C8-160EA0AF6572}" type="datetimeFigureOut">
              <a:rPr lang="fr-FR" smtClean="0"/>
              <a:t>18/05/2022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11B4CB3-D6DC-479A-BB8E-24635769B5C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7957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4" r:id="rId1"/>
    <p:sldLayoutId id="2147483925" r:id="rId2"/>
    <p:sldLayoutId id="2147483926" r:id="rId3"/>
    <p:sldLayoutId id="2147483927" r:id="rId4"/>
    <p:sldLayoutId id="2147483928" r:id="rId5"/>
    <p:sldLayoutId id="2147483929" r:id="rId6"/>
    <p:sldLayoutId id="2147483930" r:id="rId7"/>
    <p:sldLayoutId id="2147483931" r:id="rId8"/>
    <p:sldLayoutId id="2147483932" r:id="rId9"/>
    <p:sldLayoutId id="2147483933" r:id="rId10"/>
    <p:sldLayoutId id="2147483934" r:id="rId11"/>
    <p:sldLayoutId id="2147483935" r:id="rId12"/>
    <p:sldLayoutId id="2147483936" r:id="rId13"/>
    <p:sldLayoutId id="2147483937" r:id="rId14"/>
    <p:sldLayoutId id="2147483938" r:id="rId15"/>
    <p:sldLayoutId id="214748393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fr/argent-billet-de-banque-euro-1005476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fr-fr/photo/argent-billets-de-banque-brouiller-cash-164493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fr/billet-de-banque-euro-factures-209104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s://www.flickr.com/photos/zigazou76/48613282371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DBCC1B-F8EA-B496-F9F8-BA966DB535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7430610" cy="3915052"/>
          </a:xfrm>
        </p:spPr>
        <p:txBody>
          <a:bodyPr>
            <a:normAutofit/>
          </a:bodyPr>
          <a:lstStyle/>
          <a:p>
            <a:r>
              <a:rPr lang="fr-FR" sz="66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DETECTEZ DES FAUX BILLETS AVEC R OU PYTHON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866AEC9-CFDB-7561-ED4F-1CD053F667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4234650"/>
            <a:ext cx="7439487" cy="2503502"/>
          </a:xfrm>
        </p:spPr>
        <p:txBody>
          <a:bodyPr>
            <a:normAutofit/>
          </a:bodyPr>
          <a:lstStyle/>
          <a:p>
            <a:endParaRPr lang="fr-FR" sz="2400" b="1" i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 </a:t>
            </a:r>
          </a:p>
          <a:p>
            <a:r>
              <a:rPr lang="fr-FR" sz="3200" b="1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SAMUEL DIEUDONNE YEBEL</a:t>
            </a:r>
          </a:p>
          <a:p>
            <a:r>
              <a:rPr lang="fr-FR" sz="3200" b="1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ETUDIANT OPENCLASSROOMS</a:t>
            </a:r>
          </a:p>
          <a:p>
            <a:endParaRPr lang="fr-FR" sz="51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86AAC37-0C7C-81F1-0CF9-20526F33B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30610" y="0"/>
            <a:ext cx="4761390" cy="67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326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FE60D6-11B1-AEA1-3B4E-8322ED6BE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>
            <a:normAutofit/>
          </a:bodyPr>
          <a:lstStyle/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ANALYSE BIVARIEE: Corrélation, Pairplot et ANOVA.</a:t>
            </a:r>
          </a:p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Corr(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length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margin_low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       : -0.668321;</a:t>
            </a: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Corr(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length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/margin_up)          : -0.520575;</a:t>
            </a: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Corr(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is_genuine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length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         : 0.849285;</a:t>
            </a:r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is_genuine</a:t>
            </a:r>
            <a:r>
              <a:rPr lang="en-US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margin_low</a:t>
            </a:r>
            <a:r>
              <a:rPr lang="en-US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: -0.786082;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Corr</a:t>
            </a:r>
            <a:r>
              <a:rPr lang="en-US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is_genuine</a:t>
            </a:r>
            <a:r>
              <a:rPr lang="en-US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margin_up</a:t>
            </a:r>
            <a:r>
              <a:rPr lang="en-US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  : -0.606262.</a:t>
            </a:r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0A4468E-FA79-E42F-2E2D-A3404EF1D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778" y="567892"/>
            <a:ext cx="7111462" cy="366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381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5E5F0A-866E-6A5D-94FA-24DA107DF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Pairplot.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spc="300" dirty="0">
                <a:solidFill>
                  <a:srgbClr val="7030A0"/>
                </a:solidFill>
                <a:latin typeface="Calibri" panose="020F0502020204030204" pitchFamily="34" charset="0"/>
                <a:ea typeface="Lato Light" panose="020F0502020204030203" pitchFamily="34" charset="0"/>
                <a:cs typeface="Calibri" panose="020F0502020204030204" pitchFamily="34" charset="0"/>
              </a:rPr>
              <a:t>Mise </a:t>
            </a:r>
            <a:r>
              <a:rPr lang="en-US" sz="1800" spc="300" dirty="0" err="1">
                <a:solidFill>
                  <a:srgbClr val="7030A0"/>
                </a:solidFill>
                <a:latin typeface="Calibri" panose="020F0502020204030204" pitchFamily="34" charset="0"/>
                <a:ea typeface="Lato Light" panose="020F0502020204030203" pitchFamily="34" charset="0"/>
                <a:cs typeface="Calibri" panose="020F0502020204030204" pitchFamily="34" charset="0"/>
              </a:rPr>
              <a:t>en</a:t>
            </a:r>
            <a:r>
              <a:rPr lang="en-US" sz="1800" spc="300" dirty="0">
                <a:solidFill>
                  <a:srgbClr val="7030A0"/>
                </a:solidFill>
                <a:latin typeface="Calibri" panose="020F0502020204030204" pitchFamily="34" charset="0"/>
                <a:ea typeface="Lato Light" panose="020F0502020204030203" pitchFamily="34" charset="0"/>
                <a:cs typeface="Calibri" panose="020F0502020204030204" pitchFamily="34" charset="0"/>
              </a:rPr>
              <a:t> </a:t>
            </a:r>
            <a:r>
              <a:rPr lang="en-US" sz="1800" spc="300" dirty="0" err="1">
                <a:solidFill>
                  <a:srgbClr val="7030A0"/>
                </a:solidFill>
                <a:latin typeface="Calibri" panose="020F0502020204030204" pitchFamily="34" charset="0"/>
                <a:ea typeface="Lato Light" panose="020F0502020204030203" pitchFamily="34" charset="0"/>
                <a:cs typeface="Calibri" panose="020F0502020204030204" pitchFamily="34" charset="0"/>
              </a:rPr>
              <a:t>évidence</a:t>
            </a:r>
            <a:r>
              <a:rPr lang="en-US" sz="1800" spc="300" dirty="0">
                <a:solidFill>
                  <a:srgbClr val="7030A0"/>
                </a:solidFill>
                <a:latin typeface="Calibri" panose="020F0502020204030204" pitchFamily="34" charset="0"/>
                <a:ea typeface="Lato Light" panose="020F0502020204030203" pitchFamily="34" charset="0"/>
                <a:cs typeface="Calibri" panose="020F0502020204030204" pitchFamily="34" charset="0"/>
              </a:rPr>
              <a:t> de </a:t>
            </a:r>
            <a:r>
              <a:rPr lang="en-US" sz="2000" spc="300" dirty="0">
                <a:solidFill>
                  <a:srgbClr val="7030A0"/>
                </a:solidFill>
                <a:latin typeface="Calibri" panose="020F0502020204030204" pitchFamily="34" charset="0"/>
                <a:ea typeface="Lato Light" panose="020F0502020204030203" pitchFamily="34" charset="0"/>
                <a:cs typeface="Calibri" panose="020F0502020204030204" pitchFamily="34" charset="0"/>
              </a:rPr>
              <a:t>differences</a:t>
            </a:r>
            <a:r>
              <a:rPr lang="en-US" sz="1800" spc="300" dirty="0">
                <a:solidFill>
                  <a:srgbClr val="7030A0"/>
                </a:solidFill>
                <a:latin typeface="Calibri" panose="020F0502020204030204" pitchFamily="34" charset="0"/>
                <a:ea typeface="Lato Light" panose="020F0502020204030203" pitchFamily="34" charset="0"/>
                <a:cs typeface="Calibri" panose="020F0502020204030204" pitchFamily="34" charset="0"/>
              </a:rPr>
              <a:t> entre </a:t>
            </a:r>
            <a:r>
              <a:rPr lang="en-US" spc="300" dirty="0" err="1">
                <a:solidFill>
                  <a:srgbClr val="7030A0"/>
                </a:solidFill>
                <a:latin typeface="Calibri" panose="020F0502020204030204" pitchFamily="34" charset="0"/>
                <a:ea typeface="Lato Light" panose="020F0502020204030203" pitchFamily="34" charset="0"/>
                <a:cs typeface="Calibri" panose="020F0502020204030204" pitchFamily="34" charset="0"/>
              </a:rPr>
              <a:t>vrais</a:t>
            </a:r>
            <a:r>
              <a:rPr lang="en-US" spc="300" dirty="0">
                <a:solidFill>
                  <a:srgbClr val="7030A0"/>
                </a:solidFill>
                <a:latin typeface="Calibri" panose="020F0502020204030204" pitchFamily="34" charset="0"/>
                <a:ea typeface="Lato Light" panose="020F0502020204030203" pitchFamily="34" charset="0"/>
                <a:cs typeface="Calibri" panose="020F0502020204030204" pitchFamily="34" charset="0"/>
              </a:rPr>
              <a:t> et faux billets.</a:t>
            </a:r>
            <a:endParaRPr lang="en-US" sz="1800" spc="300" dirty="0">
              <a:solidFill>
                <a:srgbClr val="7030A0"/>
              </a:solidFill>
              <a:latin typeface="Calibri" panose="020F0502020204030204" pitchFamily="34" charset="0"/>
              <a:ea typeface="Lato Light" panose="020F0502020204030203" pitchFamily="34" charset="0"/>
              <a:cs typeface="Calibri" panose="020F0502020204030204" pitchFamily="34" charset="0"/>
            </a:endParaRPr>
          </a:p>
          <a:p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dirty="0"/>
              <a:t> 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A3632AE-7AD2-556F-423F-12AC9F70A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12" y="577516"/>
            <a:ext cx="9206457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403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917B9B-2973-C49F-A1E1-EF21168A3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Valeurs centrales et dispersion des différentes Variables.</a:t>
            </a: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‘</a:t>
            </a:r>
            <a:r>
              <a:rPr lang="fr-FR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argin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'(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low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et up) et '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height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'(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left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et right) ont des moyennes et médianes plus basses pour les vrais billets.</a:t>
            </a:r>
            <a:r>
              <a:rPr lang="fr-FR" b="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fr-FR" dirty="0"/>
              <a:t> </a:t>
            </a:r>
          </a:p>
          <a:p>
            <a:r>
              <a:rPr lang="fr-FR" b="0" i="0" dirty="0">
                <a:solidFill>
                  <a:srgbClr val="7030A0"/>
                </a:solidFill>
                <a:effectLst/>
                <a:latin typeface="Helvetica Neue"/>
              </a:rPr>
              <a:t>‘</a:t>
            </a:r>
            <a:r>
              <a:rPr lang="fr-FR" dirty="0" err="1">
                <a:solidFill>
                  <a:srgbClr val="7030A0"/>
                </a:solidFill>
                <a:latin typeface="Helvetica Neue"/>
              </a:rPr>
              <a:t>L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Helvetica Neue"/>
              </a:rPr>
              <a:t>ength</a:t>
            </a:r>
            <a:r>
              <a:rPr lang="fr-FR" b="0" i="0" dirty="0">
                <a:solidFill>
                  <a:srgbClr val="7030A0"/>
                </a:solidFill>
                <a:effectLst/>
                <a:latin typeface="Helvetica Neue"/>
              </a:rPr>
              <a:t>' a une moyenne et médiane plus 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Helvetica Neue"/>
              </a:rPr>
              <a:t>élèvées</a:t>
            </a:r>
            <a:r>
              <a:rPr lang="fr-FR" b="0" i="0" dirty="0">
                <a:solidFill>
                  <a:srgbClr val="7030A0"/>
                </a:solidFill>
                <a:effectLst/>
                <a:latin typeface="Helvetica Neue"/>
              </a:rPr>
              <a:t> pour les vrais billets. </a:t>
            </a:r>
          </a:p>
          <a:p>
            <a:r>
              <a:rPr lang="fr-FR" b="0" i="0" dirty="0">
                <a:solidFill>
                  <a:srgbClr val="7030A0"/>
                </a:solidFill>
                <a:effectLst/>
                <a:latin typeface="Helvetica Neue"/>
              </a:rPr>
              <a:t>‘Diagonal' ne semble pas être significative.</a:t>
            </a:r>
            <a:endParaRPr lang="fr-FR" dirty="0">
              <a:solidFill>
                <a:srgbClr val="7030A0"/>
              </a:solidFill>
            </a:endParaRP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795238F-2526-06B7-7B0D-6B86B2EA08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91" y="760397"/>
            <a:ext cx="8544604" cy="3984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351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B89D93-2EC0-6334-60DE-1E0A91B0B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005" y="163630"/>
            <a:ext cx="10520413" cy="741146"/>
          </a:xfrm>
        </p:spPr>
        <p:txBody>
          <a:bodyPr>
            <a:normAutofit fontScale="90000"/>
          </a:bodyPr>
          <a:lstStyle/>
          <a:p>
            <a:r>
              <a:rPr lang="fr-FR" sz="36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 ALGORITHME DE PREDICTION DES FAUX BILLETS.</a:t>
            </a:r>
            <a:br>
              <a:rPr lang="fr-FR" sz="36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5B4027-2443-E6D6-8718-5D87E85EE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04775"/>
            <a:ext cx="12192000" cy="5953225"/>
          </a:xfrm>
        </p:spPr>
        <p:txBody>
          <a:bodyPr>
            <a:normAutofit/>
          </a:bodyPr>
          <a:lstStyle/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II-1 ACP </a:t>
            </a:r>
          </a:p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Eboulis des valeurs propres.</a:t>
            </a: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85% de la variance des données est expliquée par les quatre premières composantes.</a:t>
            </a: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07F5F27-23E4-DA0D-FE6A-76A389454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1915428"/>
            <a:ext cx="7580296" cy="350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431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65CC1D-558F-4016-B0E4-89B86B7B4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Cercle des corrélations.</a:t>
            </a: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SUR LE PREMIER PLAN FACTORIEL: 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diagonal contribue fortement et positivement sur l'axe 2</a:t>
            </a:r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 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margin_low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et margin_up, 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height_left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height_right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contribuent positivement sur l’ axe 1. </a:t>
            </a:r>
          </a:p>
          <a:p>
            <a:r>
              <a:rPr lang="fr-FR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SUR LE DEUXIEME PLAN FACTORIEL: </a:t>
            </a:r>
            <a:r>
              <a:rPr lang="fr-FR" b="0" i="0" dirty="0">
                <a:solidFill>
                  <a:srgbClr val="000000"/>
                </a:solidFill>
                <a:effectLst/>
                <a:latin typeface="Helvetica Neue"/>
              </a:rPr>
              <a:t> </a:t>
            </a:r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height_right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contribue fortement et positivement sur l'axe 2;</a:t>
            </a:r>
          </a:p>
          <a:p>
            <a:r>
              <a:rPr lang="fr-FR" b="0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height_left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contribue fortement et positivement sur l'axe 1.</a:t>
            </a:r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588CE16-9CBD-E705-E203-F40A73DFFB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90889"/>
            <a:ext cx="4841507" cy="422549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DD52176-61AA-CB2E-192A-8CF427A937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255" y="433137"/>
            <a:ext cx="5072513" cy="427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760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4498A0-6FAE-B484-84EF-D77F2BDA4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>
            <a:normAutofit/>
          </a:bodyPr>
          <a:lstStyle/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Projection des Billets sur les premier et second plan Factoriel.</a:t>
            </a: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La séparation entre les faux billets et les crais billets s'effectue sur le premier axe d'inertie.</a:t>
            </a:r>
            <a:r>
              <a:rPr lang="fr-FR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fr-FR" sz="24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 deuxième plan factoriel ne permet pas de séparer les vrais billets et les faux billets. </a:t>
            </a:r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ABD25AD-2B4C-6303-7FDE-873F4D5F81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8" y="837398"/>
            <a:ext cx="4321736" cy="375385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E0104C1-53B9-02BE-5127-01817A8009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887" y="750771"/>
            <a:ext cx="4183101" cy="38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400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23B450-C137-BB40-8321-AD8571EDB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Projection des Billets sur les premier et troisième axe, premier et quatrième axe.</a:t>
            </a:r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sz="2000" b="0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Différenciation entre vrais et faux billets, d'autant qu’ils représentent 13% 11.8% de l'inertie totale.</a:t>
            </a:r>
            <a:endParaRPr lang="fr-FR" sz="20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BF068BB-739E-6FE9-A896-12AEC01EC7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8" y="712276"/>
            <a:ext cx="4205561" cy="434099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C6A29F9-82DA-3719-4D00-548E61C831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512" y="644896"/>
            <a:ext cx="4250477" cy="440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321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9AE413-38A4-28CA-DF88-205A00E05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44893"/>
          </a:xfrm>
        </p:spPr>
        <p:txBody>
          <a:bodyPr>
            <a:normAutofit fontScale="90000"/>
          </a:bodyPr>
          <a:lstStyle/>
          <a:p>
            <a:r>
              <a:rPr lang="fr-FR" sz="3200" b="1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II-2Classification non supervisée: Algorithme de KMEANS</a:t>
            </a:r>
            <a:br>
              <a:rPr lang="fr-FR" b="1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6A37A3-357D-3D00-242E-83C35B84ED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83394"/>
            <a:ext cx="12192000" cy="6174605"/>
          </a:xfrm>
        </p:spPr>
        <p:txBody>
          <a:bodyPr/>
          <a:lstStyle/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Déterminer le nombre de clusters: La méthode du coude.</a:t>
            </a:r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Cette approche décèle deux clusters.</a:t>
            </a: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2390881-3A6C-6290-D8BF-4E68B0916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5" y="1376414"/>
            <a:ext cx="7851202" cy="404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700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5307E7-3906-8667-D4E4-B8A27D721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53" y="0"/>
            <a:ext cx="12095747" cy="6949439"/>
          </a:xfrm>
        </p:spPr>
        <p:txBody>
          <a:bodyPr>
            <a:normAutofit/>
          </a:bodyPr>
          <a:lstStyle/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Projections des billets et Centroïdes dans le premiers plan factoriel. </a:t>
            </a: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7914D96-1872-D06A-E35E-E9343A7A5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302" y="760396"/>
            <a:ext cx="6766560" cy="482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2313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B2CCD0-3674-0F1E-FDD4-C3631DBFD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63630"/>
            <a:ext cx="8596668" cy="654518"/>
          </a:xfrm>
        </p:spPr>
        <p:txBody>
          <a:bodyPr>
            <a:normAutofit fontScale="90000"/>
          </a:bodyPr>
          <a:lstStyle/>
          <a:p>
            <a:r>
              <a:rPr lang="fr-FR" b="1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Matrice de confusion.</a:t>
            </a:r>
            <a:br>
              <a:rPr lang="fr-FR" b="1" i="0" dirty="0">
                <a:solidFill>
                  <a:srgbClr val="000000"/>
                </a:solidFill>
                <a:effectLst/>
                <a:latin typeface="Helvetica Neue"/>
              </a:rPr>
            </a:br>
            <a:r>
              <a:rPr lang="fr-FR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2C01820-A3E0-F0B1-43A6-BF212C0D4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43276"/>
            <a:ext cx="12192000" cy="5914724"/>
          </a:xfrm>
        </p:spPr>
        <p:txBody>
          <a:bodyPr/>
          <a:lstStyle/>
          <a:p>
            <a:r>
              <a:rPr lang="fr-FR" dirty="0"/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730E7D-0916-BC45-ECAF-A5B30494D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041" y="1270534"/>
            <a:ext cx="6069013" cy="5082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6441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0120EF-F35C-CBEB-6ED8-8E1F4B6AD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4740676" cy="2885242"/>
          </a:xfrm>
        </p:spPr>
        <p:txBody>
          <a:bodyPr>
            <a:normAutofit/>
          </a:bodyPr>
          <a:lstStyle/>
          <a:p>
            <a:pPr algn="ctr"/>
            <a:r>
              <a:rPr lang="fr-FR" sz="5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MISSION </a:t>
            </a:r>
            <a:br>
              <a:rPr lang="fr-FR" sz="5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5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</a:t>
            </a:r>
            <a:br>
              <a:rPr lang="fr-FR" sz="5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5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TROIS POINTS:</a:t>
            </a:r>
            <a:endParaRPr lang="fr-FR" sz="5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F31CEC-9B49-AA2C-0C12-9335A8D610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6186" y="0"/>
            <a:ext cx="7415814" cy="6729274"/>
          </a:xfrm>
        </p:spPr>
        <p:txBody>
          <a:bodyPr>
            <a:normAutofit/>
          </a:bodyPr>
          <a:lstStyle/>
          <a:p>
            <a:r>
              <a:rPr lang="fr-FR" sz="32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I- ANALYSE DESCRIPTIVE DES DONNEES.</a:t>
            </a:r>
          </a:p>
          <a:p>
            <a:pPr lvl="1"/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Valeurs manquantes et leur remplacement </a:t>
            </a:r>
          </a:p>
          <a:p>
            <a:pPr lvl="1"/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Répartition des dimensions des billets.</a:t>
            </a:r>
          </a:p>
          <a:p>
            <a:pPr lvl="1"/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Nombre de vrais/faux billets.</a:t>
            </a:r>
          </a:p>
          <a:p>
            <a:r>
              <a:rPr lang="fr-FR" sz="32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 ALGORITHME DE PREDICTION DES </a:t>
            </a:r>
          </a:p>
          <a:p>
            <a:pPr marL="0" indent="0">
              <a:buNone/>
            </a:pPr>
            <a:r>
              <a:rPr lang="fr-FR" sz="32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FAUX BILLETS.</a:t>
            </a:r>
          </a:p>
          <a:p>
            <a:pPr lvl="1"/>
            <a:r>
              <a:rPr lang="fr-FR" sz="24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Kmeans</a:t>
            </a:r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avec centroïdes;</a:t>
            </a:r>
          </a:p>
          <a:p>
            <a:pPr lvl="1"/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Régression logistique;</a:t>
            </a:r>
          </a:p>
          <a:p>
            <a:pPr lvl="1"/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Matrice de Confusion.</a:t>
            </a:r>
            <a:endParaRPr lang="fr-FR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32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III- EVALUATION OPTIMALE DES    </a:t>
            </a:r>
          </a:p>
          <a:p>
            <a:pPr marL="0" indent="0">
              <a:buNone/>
            </a:pPr>
            <a:r>
              <a:rPr lang="fr-FR" sz="32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       MODELES.</a:t>
            </a:r>
          </a:p>
          <a:p>
            <a:pPr lvl="1"/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Identifier un maximum de faux billets par jour.</a:t>
            </a:r>
          </a:p>
          <a:p>
            <a:pPr marL="457200" lvl="1" indent="0">
              <a:buNone/>
            </a:pP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8A909F2-D414-9B12-0702-EC290512E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1" y="3364637"/>
            <a:ext cx="4749553" cy="3338003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fr-FR" sz="2400" b="1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I- ANALYSE DESCRIPTIVE DES                           </a:t>
            </a:r>
          </a:p>
          <a:p>
            <a:pPr>
              <a:spcBef>
                <a:spcPts val="0"/>
              </a:spcBef>
            </a:pPr>
            <a:r>
              <a:rPr lang="fr-FR" sz="2400" b="1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DONNEES</a:t>
            </a:r>
          </a:p>
          <a:p>
            <a:pPr>
              <a:spcBef>
                <a:spcPts val="0"/>
              </a:spcBef>
            </a:pPr>
            <a:endParaRPr lang="fr-FR" sz="2400" b="1" i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fr-FR" sz="2400" b="1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II-ALGORITHME DE PREDICTION DES     </a:t>
            </a:r>
          </a:p>
          <a:p>
            <a:pPr>
              <a:spcBef>
                <a:spcPts val="0"/>
              </a:spcBef>
            </a:pPr>
            <a:r>
              <a:rPr lang="fr-FR" sz="2400" b="1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   FAUX BILLETS.</a:t>
            </a:r>
          </a:p>
          <a:p>
            <a:endParaRPr lang="fr-FR" sz="2400" b="1" i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fr-FR" sz="2400" b="1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III-EVALUATION OPTIMALE DES </a:t>
            </a:r>
          </a:p>
          <a:p>
            <a:pPr>
              <a:spcBef>
                <a:spcPts val="0"/>
              </a:spcBef>
            </a:pPr>
            <a:r>
              <a:rPr lang="fr-FR" sz="2400" b="1" i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 MODELES.</a:t>
            </a:r>
          </a:p>
        </p:txBody>
      </p:sp>
    </p:spTree>
    <p:extLst>
      <p:ext uri="{BB962C8B-B14F-4D97-AF65-F5344CB8AC3E}">
        <p14:creationId xmlns:p14="http://schemas.microsoft.com/office/powerpoint/2010/main" val="5243728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880A4F-519A-5320-4802-8CAC8F44E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fr-FR" dirty="0"/>
              <a:t>Nombres de billets mal détectés par l’algorithme KMEANS. </a:t>
            </a: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BC98E27A-C42E-DB73-3229-9E63847C3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642290"/>
              </p:ext>
            </p:extLst>
          </p:nvPr>
        </p:nvGraphicFramePr>
        <p:xfrm>
          <a:off x="67376" y="606391"/>
          <a:ext cx="12124620" cy="5755900"/>
        </p:xfrm>
        <a:graphic>
          <a:graphicData uri="http://schemas.openxmlformats.org/drawingml/2006/table">
            <a:tbl>
              <a:tblPr/>
              <a:tblGrid>
                <a:gridCol w="808308">
                  <a:extLst>
                    <a:ext uri="{9D8B030D-6E8A-4147-A177-3AD203B41FA5}">
                      <a16:colId xmlns:a16="http://schemas.microsoft.com/office/drawing/2014/main" val="590883460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3554957213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122674559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3221173058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453995650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3272052474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2794946615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2670264329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3237248872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2058748829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896960396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3933644544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3716924075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4271137729"/>
                    </a:ext>
                  </a:extLst>
                </a:gridCol>
                <a:gridCol w="808308">
                  <a:extLst>
                    <a:ext uri="{9D8B030D-6E8A-4147-A177-3AD203B41FA5}">
                      <a16:colId xmlns:a16="http://schemas.microsoft.com/office/drawing/2014/main" val="594121843"/>
                    </a:ext>
                  </a:extLst>
                </a:gridCol>
              </a:tblGrid>
              <a:tr h="230236">
                <a:tc>
                  <a:txBody>
                    <a:bodyPr/>
                    <a:lstStyle/>
                    <a:p>
                      <a:pPr algn="r" fontAlgn="ctr"/>
                      <a:endParaRPr lang="fr-FR" sz="1200" b="1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is_genuine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diagonal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height_left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height_right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margin_low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margin_up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length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PCA1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PCA2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PCA3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PCA4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clusters_Km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clusters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billets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875958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171.81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104.86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104.95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4.52000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2.89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112.83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1.647524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0.746876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2.392915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3.186405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0353869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172.07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104.33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104.33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4.41000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3.39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113.39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0.763152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0.832417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0.428395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0.702909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7065897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341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171.90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104.21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104.21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4.77000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3.38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113.20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0.904872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0.094420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0.215982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0.391058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9043210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580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171.76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104.48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104.01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4.35000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3.37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113.09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0.725676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-0.086514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1.308494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-0.082330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622084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626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171.98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104.44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104.08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4.67000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3.21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112.73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0.865060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0.522026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1.021365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0.225893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0750508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669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172.14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104.34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104.20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4.63000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3.02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112.47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0.621388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0.946596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0.698035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0.823817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806717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172.16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104.43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104.06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4.51000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3.19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112.69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0.643111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1.076349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0.875158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0.165675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216433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728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171.94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104.11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104.16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4.08000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3.35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111.76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1.006433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0.095291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-0.192267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0.119320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466121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743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172.30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104.58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104.17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4.36000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3.33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112.98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0.878082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1.729077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1.040811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0.198806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259536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946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171.63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103.87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104.66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4.09696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3.27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112.68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0.737049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-0.889817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-0.617338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1.930076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9055973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1025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172.17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104.20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104.13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3.86000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3.38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112.44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0.482510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0.949038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-0.010076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0.058641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564422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1073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172.13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103.67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103.82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4.27000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3.22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112.15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-0.281052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0.119738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-1.309049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-0.477828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1744042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1081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171.82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103.90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103.67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4.79000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3.36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112.43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0.373739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-0.695387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-0.460655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-1.091208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391064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1083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171.85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103.60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103.82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4.60000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3.21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112.50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-0.257761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-0.832882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-1.234191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-0.327296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366504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1103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171.88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104.05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103.75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4.41000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3.21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112.52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-0.010741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-0.279669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0.137487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-0.564452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0943491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1104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171.95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103.89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103.69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4.45000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3.42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112.02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0.451197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-0.284187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-0.708326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-1.232063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741339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172.09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104.15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104.17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4.15000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3.40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113.85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-0.094082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0.710344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0.068634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0.408542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585299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1160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172.39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104.05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104.32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4.13000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3.41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112.66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0.616365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1.519005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-0.798338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0.464119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383341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1267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172.13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103.99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103.78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5.47000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2.94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112.30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0.324975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0.315413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-0.183190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-0.231466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0803476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1362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171.56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103.80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103.87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5.66000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2.98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112.95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0.210855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-1.593798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-0.220836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0.259401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038563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1383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171.75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104.16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104.16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4.23000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2.99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111.83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0.505141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-0.445545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0.542951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0.859079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729933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1407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172.02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103.99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104.28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4.22000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2.98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112.42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0.003674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0.287261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-0.160187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1.254686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482901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1412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172.25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103.94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103.68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4.14000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3.25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112.48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-0.427475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0.752642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-0.509733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-0.905945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594214"/>
                  </a:ext>
                </a:extLst>
              </a:tr>
              <a:tr h="230236"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b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1482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172.30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104.04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103.85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4.12000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3.27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111.69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0.375180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1.023997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-0.503875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-0.682271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Vrai_billet</a:t>
                      </a: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1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Faux_billet</a:t>
                      </a:r>
                      <a:endParaRPr lang="fr-FR" sz="12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1943" marR="11943" marT="5971" marB="5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633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03153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B888DA-9E32-4D4F-F1EF-22A58F6C6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-1"/>
            <a:ext cx="12192000" cy="6858001"/>
          </a:xfrm>
        </p:spPr>
        <p:txBody>
          <a:bodyPr/>
          <a:lstStyle/>
          <a:p>
            <a:r>
              <a:rPr lang="fr-FR" dirty="0"/>
              <a:t> </a:t>
            </a:r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de L’algorithme KMEANS.</a:t>
            </a:r>
            <a:endParaRPr lang="fr-FR" sz="2400" b="1" dirty="0">
              <a:solidFill>
                <a:srgbClr val="7030A0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260A489-04FB-D29B-CE09-3E913E21C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265" y="686064"/>
            <a:ext cx="9673390" cy="32624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                 		</a:t>
            </a:r>
            <a:r>
              <a:rPr kumimoji="0" lang="fr-FR" altLang="fr-FR" b="1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precision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	</a:t>
            </a:r>
            <a:r>
              <a:rPr kumimoji="0" lang="fr-FR" altLang="fr-FR" b="1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recall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	       f1-score         	support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b="1" i="0" u="none" strike="noStrike" cap="none" normalizeH="0" baseline="0" dirty="0">
              <a:ln>
                <a:noFill/>
              </a:ln>
              <a:solidFill>
                <a:srgbClr val="7030A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Faux_billet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 	     0.98            	   0.97          	            0.98             	     500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Vrai_billet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 	     0.99            	   0.99          	            0.99             	   1000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accuracy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            			            0.98            	   1500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macro </a:t>
            </a:r>
            <a:r>
              <a:rPr kumimoji="0" lang="fr-FR" altLang="fr-FR" b="1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avg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   	     0.98             	   0.98           	            0.98            	   1500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weighted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fr-FR" altLang="fr-FR" b="1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avg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        	     0.98             	   0.98           	            0.98              	   1500</a:t>
            </a:r>
            <a: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kumimoji="0" lang="fr-FR" altLang="fr-FR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endParaRPr kumimoji="0" lang="fr-FR" altLang="fr-FR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189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AEE55F-3516-FBF3-8C72-17F5574EB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882" y="0"/>
            <a:ext cx="8596668" cy="567891"/>
          </a:xfrm>
        </p:spPr>
        <p:txBody>
          <a:bodyPr>
            <a:normAutofit fontScale="90000"/>
          </a:bodyPr>
          <a:lstStyle/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II-3 REGRESSION LOGISTIQUE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111FBD-C199-2CB2-3B02-47C4BB01C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19192"/>
            <a:ext cx="12192000" cy="6518950"/>
          </a:xfrm>
        </p:spPr>
        <p:txBody>
          <a:bodyPr/>
          <a:lstStyle/>
          <a:p>
            <a:r>
              <a:rPr lang="fr-FR" sz="2000" dirty="0"/>
              <a:t> </a:t>
            </a:r>
            <a:r>
              <a:rPr lang="fr-FR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II-3-1 </a:t>
            </a:r>
            <a:r>
              <a:rPr lang="fr-FR" sz="2000" b="1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Régression logistique, </a:t>
            </a:r>
            <a:r>
              <a:rPr lang="fr-FR" sz="2000" b="1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sklearn.linear_model.LogisticRegression</a:t>
            </a:r>
            <a:r>
              <a:rPr lang="fr-FR" sz="2000" b="1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du modèle: </a:t>
            </a: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Matrice de confusion avec le test </a:t>
            </a:r>
            <a:r>
              <a:rPr lang="fr-FR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</a:t>
            </a:r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fr-FR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D12340-B75A-0080-EAF8-7A902CC909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6360" y="1167494"/>
            <a:ext cx="2208943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0.9913333333333333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4099" name="Picture 3">
            <a:extLst>
              <a:ext uri="{FF2B5EF4-FFF2-40B4-BE49-F238E27FC236}">
                <a16:creationId xmlns:a16="http://schemas.microsoft.com/office/drawing/2014/main" id="{240E0D9B-1F2F-1D82-9566-D401AC857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51" y="2106202"/>
            <a:ext cx="5578867" cy="437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45834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ED8604-6B34-27BA-5B25-170A82644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fr-FR" sz="2000" b="1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II-3-2 Régression logistique avec la Cross-Validation.</a:t>
            </a: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du modèle: </a:t>
            </a: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Matrice de confusion avec le test </a:t>
            </a:r>
            <a:r>
              <a:rPr lang="fr-FR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</a:t>
            </a:r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fr-FR" dirty="0"/>
              <a:t> 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2134FB6-DBB6-B604-B24F-768C7C29BB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0746" y="461333"/>
            <a:ext cx="2476072" cy="30777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0.992</a:t>
            </a:r>
            <a:r>
              <a:rPr kumimoji="0" lang="fr-FR" altLang="fr-F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23" name="Picture 3">
            <a:extLst>
              <a:ext uri="{FF2B5EF4-FFF2-40B4-BE49-F238E27FC236}">
                <a16:creationId xmlns:a16="http://schemas.microsoft.com/office/drawing/2014/main" id="{8AECBC76-F83B-EBD4-D1EF-C602A72E8D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32" y="1715784"/>
            <a:ext cx="5245921" cy="4366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7920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8D96D4-7372-F6B8-C3BA-8C82A1416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fr-FR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II-3-3 </a:t>
            </a:r>
            <a:r>
              <a:rPr lang="fr-FR" sz="2000" b="1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Régression logistique, </a:t>
            </a:r>
            <a:r>
              <a:rPr lang="fr-FR" sz="2000" b="1" i="0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statsmodels.api.Logit</a:t>
            </a:r>
            <a:r>
              <a:rPr lang="fr-FR" sz="2000" b="1" i="0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().</a:t>
            </a:r>
          </a:p>
          <a:p>
            <a:r>
              <a:rPr lang="fr-FR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du modèle:  0.99</a:t>
            </a:r>
          </a:p>
          <a:p>
            <a:r>
              <a:rPr lang="fr-FR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Matrice de confusion avec le test </a:t>
            </a:r>
            <a:r>
              <a:rPr lang="fr-FR" sz="2000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</a:t>
            </a:r>
            <a:r>
              <a:rPr lang="fr-FR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fr-FR" sz="2000" b="1" i="0" dirty="0">
              <a:solidFill>
                <a:srgbClr val="7030A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fr-FR" dirty="0"/>
              <a:t>  </a:t>
            </a:r>
          </a:p>
        </p:txBody>
      </p:sp>
      <p:pic>
        <p:nvPicPr>
          <p:cNvPr id="6149" name="Picture 5">
            <a:extLst>
              <a:ext uri="{FF2B5EF4-FFF2-40B4-BE49-F238E27FC236}">
                <a16:creationId xmlns:a16="http://schemas.microsoft.com/office/drawing/2014/main" id="{965B43DB-3F37-1914-0C77-732DC2729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290" y="1530848"/>
            <a:ext cx="5784348" cy="4869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7406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8F38B6B-EC87-9793-517F-DB2FAA8A4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-10274"/>
            <a:ext cx="12192000" cy="6868273"/>
          </a:xfrm>
        </p:spPr>
        <p:txBody>
          <a:bodyPr/>
          <a:lstStyle/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II-3-4 CROSS-VALIDATION MODELES.</a:t>
            </a:r>
            <a:r>
              <a:rPr lang="fr-FR" sz="2400" dirty="0"/>
              <a:t> </a:t>
            </a:r>
          </a:p>
          <a:p>
            <a:r>
              <a:rPr lang="fr-FR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II-3-4-1 REGRESSION LOGISTIQUE AVEC KFOLD CROSS-VALIDATION.</a:t>
            </a: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du modèle: 0.986.</a:t>
            </a:r>
          </a:p>
          <a:p>
            <a:r>
              <a:rPr lang="fr-FR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II-3-4-2 REGRESSION LOGISTIQUE AVEC StratifiedKFold CROSS-VALIDATION.</a:t>
            </a: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du modèle: 0.99.</a:t>
            </a:r>
          </a:p>
          <a:p>
            <a:r>
              <a:rPr lang="fr-FR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II-3-4-3 RandomForestClassifier AVEC LeaveOneOut CROSS-VALIDATION.</a:t>
            </a: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du modèle: 0.987.</a:t>
            </a:r>
          </a:p>
          <a:p>
            <a:r>
              <a:rPr lang="fr-FR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II-3-4-4 REGRESSION LOGISTIQUE AVEC Monte Carlo Cross-Validation (Shuffle Split).</a:t>
            </a:r>
          </a:p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 du modèle: 0.991333333333.</a:t>
            </a:r>
          </a:p>
          <a:p>
            <a:pPr algn="l"/>
            <a:r>
              <a:rPr lang="fr-FR" dirty="0">
                <a:solidFill>
                  <a:srgbClr val="7030A0"/>
                </a:solidFill>
                <a:latin typeface="Helvetica Neue"/>
              </a:rPr>
              <a:t>L</a:t>
            </a:r>
            <a:r>
              <a:rPr lang="fr-FR" b="0" i="0" dirty="0">
                <a:solidFill>
                  <a:srgbClr val="7030A0"/>
                </a:solidFill>
                <a:effectLst/>
                <a:latin typeface="Helvetica Neue"/>
              </a:rPr>
              <a:t>e modèle de régression logistique intégrant la cross-validation (deuxième modèle) réalise </a:t>
            </a:r>
          </a:p>
          <a:p>
            <a:pPr algn="l"/>
            <a:r>
              <a:rPr lang="fr-FR" b="0" i="0" dirty="0">
                <a:solidFill>
                  <a:srgbClr val="7030A0"/>
                </a:solidFill>
                <a:effectLst/>
                <a:latin typeface="Helvetica Neue"/>
              </a:rPr>
              <a:t>les meilleurs résultats.</a:t>
            </a:r>
          </a:p>
          <a:p>
            <a:pPr algn="l"/>
            <a:r>
              <a:rPr lang="fr-FR" b="0" i="0" dirty="0">
                <a:solidFill>
                  <a:srgbClr val="7030A0"/>
                </a:solidFill>
                <a:effectLst/>
                <a:latin typeface="Helvetica Neue"/>
              </a:rPr>
              <a:t>Ce modèle sera utilisé pour tester les futurs billets.</a:t>
            </a: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5749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7838C0-186F-A251-2204-87707B05D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13708"/>
          </a:xfrm>
        </p:spPr>
        <p:txBody>
          <a:bodyPr>
            <a:normAutofit fontScale="90000"/>
          </a:bodyPr>
          <a:lstStyle/>
          <a:p>
            <a:r>
              <a:rPr lang="fr-FR" sz="32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III-APPLICATION FINALE DU MODELE RETENU.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8AF17E-6E8A-10BA-3C6F-B2C3CC281A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19191"/>
            <a:ext cx="12192000" cy="6138809"/>
          </a:xfrm>
        </p:spPr>
        <p:txBody>
          <a:bodyPr>
            <a:normAutofit/>
          </a:bodyPr>
          <a:lstStyle/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Visualisation des données de l'expérimentation. </a:t>
            </a: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Déterminons les probabilités à affecter à l'échantillon de l'expérimentation.</a:t>
            </a:r>
          </a:p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Déterminons le score de présence : Probabilité que le billet soit VRAI (is_genuine = 0).</a:t>
            </a:r>
          </a:p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Intégration des probabilité dans le fichier d'expérimentation.</a:t>
            </a:r>
          </a:p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 probabilité&gt;=0.5, le billet est Vrai;</a:t>
            </a:r>
          </a:p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Sinon, le billet est faux.</a:t>
            </a: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A15EB6DD-DC7C-8C4F-4895-DE52083DD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9895637"/>
              </p:ext>
            </p:extLst>
          </p:nvPr>
        </p:nvGraphicFramePr>
        <p:xfrm>
          <a:off x="4" y="1346292"/>
          <a:ext cx="9349483" cy="2377440"/>
        </p:xfrm>
        <a:graphic>
          <a:graphicData uri="http://schemas.openxmlformats.org/drawingml/2006/table">
            <a:tbl>
              <a:tblPr/>
              <a:tblGrid>
                <a:gridCol w="585623">
                  <a:extLst>
                    <a:ext uri="{9D8B030D-6E8A-4147-A177-3AD203B41FA5}">
                      <a16:colId xmlns:a16="http://schemas.microsoft.com/office/drawing/2014/main" val="3982357421"/>
                    </a:ext>
                  </a:extLst>
                </a:gridCol>
                <a:gridCol w="1222625">
                  <a:extLst>
                    <a:ext uri="{9D8B030D-6E8A-4147-A177-3AD203B41FA5}">
                      <a16:colId xmlns:a16="http://schemas.microsoft.com/office/drawing/2014/main" val="3685978189"/>
                    </a:ext>
                  </a:extLst>
                </a:gridCol>
                <a:gridCol w="1407559">
                  <a:extLst>
                    <a:ext uri="{9D8B030D-6E8A-4147-A177-3AD203B41FA5}">
                      <a16:colId xmlns:a16="http://schemas.microsoft.com/office/drawing/2014/main" val="3989780036"/>
                    </a:ext>
                  </a:extLst>
                </a:gridCol>
                <a:gridCol w="1613047">
                  <a:extLst>
                    <a:ext uri="{9D8B030D-6E8A-4147-A177-3AD203B41FA5}">
                      <a16:colId xmlns:a16="http://schemas.microsoft.com/office/drawing/2014/main" val="2355516593"/>
                    </a:ext>
                  </a:extLst>
                </a:gridCol>
                <a:gridCol w="1438382">
                  <a:extLst>
                    <a:ext uri="{9D8B030D-6E8A-4147-A177-3AD203B41FA5}">
                      <a16:colId xmlns:a16="http://schemas.microsoft.com/office/drawing/2014/main" val="2774430667"/>
                    </a:ext>
                  </a:extLst>
                </a:gridCol>
                <a:gridCol w="1325366">
                  <a:extLst>
                    <a:ext uri="{9D8B030D-6E8A-4147-A177-3AD203B41FA5}">
                      <a16:colId xmlns:a16="http://schemas.microsoft.com/office/drawing/2014/main" val="757442612"/>
                    </a:ext>
                  </a:extLst>
                </a:gridCol>
                <a:gridCol w="934949">
                  <a:extLst>
                    <a:ext uri="{9D8B030D-6E8A-4147-A177-3AD203B41FA5}">
                      <a16:colId xmlns:a16="http://schemas.microsoft.com/office/drawing/2014/main" val="2523866698"/>
                    </a:ext>
                  </a:extLst>
                </a:gridCol>
                <a:gridCol w="821932">
                  <a:extLst>
                    <a:ext uri="{9D8B030D-6E8A-4147-A177-3AD203B41FA5}">
                      <a16:colId xmlns:a16="http://schemas.microsoft.com/office/drawing/2014/main" val="32191564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endParaRPr lang="fr-FR" sz="20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diagonal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height_left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height_right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margin_low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margin_up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length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99157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172.09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103.95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4.39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3.09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113.19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B_1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7338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171.52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104.03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5.27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3.16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111.82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B_2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6652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171.78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103.75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3.81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3.24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113.39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B_3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245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172.02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104.08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103.99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5.57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3.30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111.10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B_4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108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171.79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104.34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104.37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5.00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3.07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111.87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B_5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52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55784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D2B037-4446-5AD3-E75E-D7C8E863B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29465"/>
            <a:ext cx="12192000" cy="6128535"/>
          </a:xfrm>
        </p:spPr>
        <p:txBody>
          <a:bodyPr>
            <a:normAutofit lnSpcReduction="10000"/>
          </a:bodyPr>
          <a:lstStyle/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Résultats de l’expérimentation.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liste des faux identifiés par notre expérimentation est:</a:t>
            </a:r>
          </a:p>
          <a:p>
            <a:endParaRPr lang="fr-FR" sz="24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[‘B_1’, ‘B_3’]</a:t>
            </a:r>
          </a:p>
          <a:p>
            <a:endParaRPr lang="fr-FR" dirty="0"/>
          </a:p>
          <a:p>
            <a:r>
              <a:rPr lang="fr-FR" dirty="0"/>
              <a:t> </a:t>
            </a:r>
          </a:p>
        </p:txBody>
      </p: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12FD6FFD-10A2-E540-BC44-52014B2635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0150895"/>
              </p:ext>
            </p:extLst>
          </p:nvPr>
        </p:nvGraphicFramePr>
        <p:xfrm>
          <a:off x="0" y="1452116"/>
          <a:ext cx="12058436" cy="2682240"/>
        </p:xfrm>
        <a:graphic>
          <a:graphicData uri="http://schemas.openxmlformats.org/drawingml/2006/table">
            <a:tbl>
              <a:tblPr/>
              <a:tblGrid>
                <a:gridCol w="441789">
                  <a:extLst>
                    <a:ext uri="{9D8B030D-6E8A-4147-A177-3AD203B41FA5}">
                      <a16:colId xmlns:a16="http://schemas.microsoft.com/office/drawing/2014/main" val="1842106395"/>
                    </a:ext>
                  </a:extLst>
                </a:gridCol>
                <a:gridCol w="3839109">
                  <a:extLst>
                    <a:ext uri="{9D8B030D-6E8A-4147-A177-3AD203B41FA5}">
                      <a16:colId xmlns:a16="http://schemas.microsoft.com/office/drawing/2014/main" val="412065470"/>
                    </a:ext>
                  </a:extLst>
                </a:gridCol>
                <a:gridCol w="4164459">
                  <a:extLst>
                    <a:ext uri="{9D8B030D-6E8A-4147-A177-3AD203B41FA5}">
                      <a16:colId xmlns:a16="http://schemas.microsoft.com/office/drawing/2014/main" val="2070208718"/>
                    </a:ext>
                  </a:extLst>
                </a:gridCol>
                <a:gridCol w="3613079">
                  <a:extLst>
                    <a:ext uri="{9D8B030D-6E8A-4147-A177-3AD203B41FA5}">
                      <a16:colId xmlns:a16="http://schemas.microsoft.com/office/drawing/2014/main" val="18469897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b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endParaRPr lang="fr-FR" sz="20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Identifiant du billet ayant été testé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Probabilité que le billet soit VRAI (%)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 billet est-il authentique 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72833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B_1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0879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B_2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99.86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Oui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6004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B_3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5056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B_4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Oui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39607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B_5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99.54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Oui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3968528"/>
                  </a:ext>
                </a:extLst>
              </a:tr>
            </a:tbl>
          </a:graphicData>
        </a:graphic>
      </p:graphicFrame>
      <p:sp>
        <p:nvSpPr>
          <p:cNvPr id="8" name="Titre 7">
            <a:extLst>
              <a:ext uri="{FF2B5EF4-FFF2-40B4-BE49-F238E27FC236}">
                <a16:creationId xmlns:a16="http://schemas.microsoft.com/office/drawing/2014/main" id="{4E235E5E-E788-5A97-46C2-52A0E111D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98643"/>
          </a:xfrm>
        </p:spPr>
        <p:txBody>
          <a:bodyPr>
            <a:normAutofit/>
          </a:bodyPr>
          <a:lstStyle/>
          <a:p>
            <a:r>
              <a:rPr lang="fr-FR" sz="32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III-APPLICATION FINALE DU MODELE RETENU</a:t>
            </a:r>
          </a:p>
        </p:txBody>
      </p:sp>
    </p:spTree>
    <p:extLst>
      <p:ext uri="{BB962C8B-B14F-4D97-AF65-F5344CB8AC3E}">
        <p14:creationId xmlns:p14="http://schemas.microsoft.com/office/powerpoint/2010/main" val="2113803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45B5D1-266E-FB5B-D667-FBB0E043D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"/>
            <a:ext cx="6631806" cy="541537"/>
          </a:xfrm>
        </p:spPr>
        <p:txBody>
          <a:bodyPr>
            <a:normAutofit fontScale="90000"/>
          </a:bodyPr>
          <a:lstStyle/>
          <a:p>
            <a:r>
              <a:rPr lang="fr-FR" sz="32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I- ANALYSE DESCRIPTIVE DES DONNEES.</a:t>
            </a:r>
            <a:br>
              <a:rPr lang="fr-FR" sz="18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fr-FR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825F1A-EDAE-4BDF-C9B5-2E9D1C471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606392"/>
            <a:ext cx="6660682" cy="6251608"/>
          </a:xfrm>
        </p:spPr>
        <p:txBody>
          <a:bodyPr>
            <a:normAutofit lnSpcReduction="10000"/>
          </a:bodyPr>
          <a:lstStyle/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I-1 </a:t>
            </a:r>
            <a:r>
              <a:rPr lang="fr-FR" sz="19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Données Manquantes &amp; leur remplacement.</a:t>
            </a:r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lvl="1"/>
            <a:r>
              <a:rPr lang="fr-FR" sz="17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1500 Billets</a:t>
            </a:r>
          </a:p>
          <a:p>
            <a:pPr lvl="1"/>
            <a:r>
              <a:rPr lang="fr-FR" sz="17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 billet a :  6 informations géométriques, et</a:t>
            </a:r>
          </a:p>
          <a:p>
            <a:pPr lvl="1"/>
            <a:r>
              <a:rPr lang="fr-FR" sz="1700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Is_genuine</a:t>
            </a:r>
            <a:r>
              <a:rPr lang="fr-FR" sz="17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2 modalités: VRAI ou FAUX. </a:t>
            </a:r>
          </a:p>
          <a:p>
            <a:r>
              <a:rPr lang="fr-FR" sz="19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Portrait d’un billet en fonction de sa modalité.</a:t>
            </a: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fr-FR" sz="1900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Margin_low</a:t>
            </a:r>
            <a:r>
              <a:rPr lang="fr-FR" sz="19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37 Valeurs Manquantes, </a:t>
            </a:r>
            <a:r>
              <a:rPr lang="fr-FR" sz="19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2.5%</a:t>
            </a:r>
            <a:endParaRPr lang="fr-FR" sz="19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A13C4606-C1E0-4D16-8119-A93CA60735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5534384"/>
              </p:ext>
            </p:extLst>
          </p:nvPr>
        </p:nvGraphicFramePr>
        <p:xfrm>
          <a:off x="505037" y="2963846"/>
          <a:ext cx="5673817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2536">
                  <a:extLst>
                    <a:ext uri="{9D8B030D-6E8A-4147-A177-3AD203B41FA5}">
                      <a16:colId xmlns:a16="http://schemas.microsoft.com/office/drawing/2014/main" val="2385646268"/>
                    </a:ext>
                  </a:extLst>
                </a:gridCol>
                <a:gridCol w="1402671">
                  <a:extLst>
                    <a:ext uri="{9D8B030D-6E8A-4147-A177-3AD203B41FA5}">
                      <a16:colId xmlns:a16="http://schemas.microsoft.com/office/drawing/2014/main" val="2956135463"/>
                    </a:ext>
                  </a:extLst>
                </a:gridCol>
                <a:gridCol w="1384917">
                  <a:extLst>
                    <a:ext uri="{9D8B030D-6E8A-4147-A177-3AD203B41FA5}">
                      <a16:colId xmlns:a16="http://schemas.microsoft.com/office/drawing/2014/main" val="3068561346"/>
                    </a:ext>
                  </a:extLst>
                </a:gridCol>
                <a:gridCol w="1473693">
                  <a:extLst>
                    <a:ext uri="{9D8B030D-6E8A-4147-A177-3AD203B41FA5}">
                      <a16:colId xmlns:a16="http://schemas.microsoft.com/office/drawing/2014/main" val="376882737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 BILLET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 BILLET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3997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b="1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Information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Mesures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b="1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Information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b="1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Mesures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0538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Diagonal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171.987 mm</a:t>
                      </a:r>
                      <a:endParaRPr lang="fr-FR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Diagonal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171.901 mm </a:t>
                      </a:r>
                      <a:endParaRPr lang="fr-FR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4737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Height_left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103.949 mm </a:t>
                      </a:r>
                      <a:endParaRPr lang="fr-FR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Height_left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104.190 mm </a:t>
                      </a:r>
                      <a:endParaRPr lang="fr-FR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6481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Height_rigth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103.809 mm </a:t>
                      </a:r>
                      <a:endParaRPr lang="fr-FR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Height_rigth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104.144 mm </a:t>
                      </a:r>
                      <a:endParaRPr lang="fr-FR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5469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Margin_low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  4.116 mm</a:t>
                      </a:r>
                      <a:endParaRPr lang="fr-FR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Margin_low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5.216 mm </a:t>
                      </a:r>
                      <a:endParaRPr lang="fr-FR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3174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Margin_up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  3.052 mm</a:t>
                      </a:r>
                      <a:endParaRPr lang="fr-FR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Margin_up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3.350 mm </a:t>
                      </a:r>
                      <a:endParaRPr lang="fr-FR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1736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Length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113.202 mm </a:t>
                      </a:r>
                      <a:endParaRPr lang="fr-FR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Length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sz="1800" b="0" i="0" kern="1200" dirty="0">
                          <a:solidFill>
                            <a:srgbClr val="7030A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111.631 mm </a:t>
                      </a:r>
                      <a:endParaRPr lang="fr-FR" dirty="0">
                        <a:solidFill>
                          <a:srgbClr val="7030A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4037585"/>
                  </a:ext>
                </a:extLst>
              </a:tr>
            </a:tbl>
          </a:graphicData>
        </a:graphic>
      </p:graphicFrame>
      <p:pic>
        <p:nvPicPr>
          <p:cNvPr id="5" name="Image 4">
            <a:extLst>
              <a:ext uri="{FF2B5EF4-FFF2-40B4-BE49-F238E27FC236}">
                <a16:creationId xmlns:a16="http://schemas.microsoft.com/office/drawing/2014/main" id="{CA8C3DB2-FB9B-67CB-0350-681175191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641432" y="0"/>
            <a:ext cx="55505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028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D66583-4201-9680-DACF-5C1CAFEE0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"/>
            <a:ext cx="12192000" cy="6578352"/>
          </a:xfrm>
        </p:spPr>
        <p:txBody>
          <a:bodyPr/>
          <a:lstStyle/>
          <a:p>
            <a:r>
              <a:rPr lang="fr-FR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extBox 134">
            <a:extLst>
              <a:ext uri="{FF2B5EF4-FFF2-40B4-BE49-F238E27FC236}">
                <a16:creationId xmlns:a16="http://schemas.microsoft.com/office/drawing/2014/main" id="{3548E62C-DF4F-2E18-179B-7DC6D7A5DAA7}"/>
              </a:ext>
            </a:extLst>
          </p:cNvPr>
          <p:cNvSpPr txBox="1"/>
          <p:nvPr/>
        </p:nvSpPr>
        <p:spPr>
          <a:xfrm>
            <a:off x="257452" y="70293"/>
            <a:ext cx="26988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spc="600" dirty="0">
                <a:solidFill>
                  <a:srgbClr val="7030A0"/>
                </a:solidFill>
                <a:latin typeface="Calibri" panose="020F0502020204030204" pitchFamily="34" charset="0"/>
                <a:ea typeface="Montserrat" charset="0"/>
                <a:cs typeface="Calibri" panose="020F0502020204030204" pitchFamily="34" charset="0"/>
              </a:rPr>
              <a:t>Imputation des Valeurs Manquantes 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7722ABD-04C7-FD52-B289-A07D879A1BCC}"/>
              </a:ext>
            </a:extLst>
          </p:cNvPr>
          <p:cNvSpPr/>
          <p:nvPr/>
        </p:nvSpPr>
        <p:spPr>
          <a:xfrm>
            <a:off x="9235" y="1340529"/>
            <a:ext cx="3986295" cy="47939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fr-FR" dirty="0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ADBC7F3F-8344-80FB-A9B9-82D6F77463CB}"/>
              </a:ext>
            </a:extLst>
          </p:cNvPr>
          <p:cNvSpPr/>
          <p:nvPr/>
        </p:nvSpPr>
        <p:spPr>
          <a:xfrm>
            <a:off x="1500810" y="1447060"/>
            <a:ext cx="2325955" cy="2166152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Train_dataset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</a:p>
          <a:p>
            <a:pPr algn="ctr"/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Tous les individus sans valeurs manquantes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3A2D43E6-AEB5-F57E-E85A-DBAE07F94235}"/>
              </a:ext>
            </a:extLst>
          </p:cNvPr>
          <p:cNvSpPr/>
          <p:nvPr/>
        </p:nvSpPr>
        <p:spPr>
          <a:xfrm>
            <a:off x="1401419" y="3950564"/>
            <a:ext cx="2425351" cy="203298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Test_dataset</a:t>
            </a:r>
          </a:p>
          <a:p>
            <a:pPr algn="ctr"/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</a:p>
          <a:p>
            <a:pPr algn="ctr"/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Les individus avec des valeurs manquantes</a:t>
            </a:r>
          </a:p>
        </p:txBody>
      </p:sp>
      <p:sp>
        <p:nvSpPr>
          <p:cNvPr id="11" name="ZoneTexte 3">
            <a:extLst>
              <a:ext uri="{FF2B5EF4-FFF2-40B4-BE49-F238E27FC236}">
                <a16:creationId xmlns:a16="http://schemas.microsoft.com/office/drawing/2014/main" id="{2016C4F7-888B-C53C-6207-7A63172F8018}"/>
              </a:ext>
            </a:extLst>
          </p:cNvPr>
          <p:cNvSpPr txBox="1"/>
          <p:nvPr/>
        </p:nvSpPr>
        <p:spPr>
          <a:xfrm rot="16200000">
            <a:off x="-475108" y="3445666"/>
            <a:ext cx="2419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billet _</a:t>
            </a:r>
            <a:r>
              <a:rPr lang="fr-FR" sz="2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df</a:t>
            </a:r>
            <a:br>
              <a:rPr lang="fr-FR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fr-FR" sz="24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</a:t>
            </a:r>
            <a:r>
              <a:rPr lang="fr-FR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total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798ED92F-D9D2-855A-179A-3A36B5413DDD}"/>
              </a:ext>
            </a:extLst>
          </p:cNvPr>
          <p:cNvSpPr/>
          <p:nvPr/>
        </p:nvSpPr>
        <p:spPr>
          <a:xfrm>
            <a:off x="4581938" y="704670"/>
            <a:ext cx="3528391" cy="251560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Train_dataset</a:t>
            </a:r>
            <a:endParaRPr lang="fr-FR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fr-FR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fr-FR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X_train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toutes les variables  sauf ‘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is_genuine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’ et ‘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margin_low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fr-FR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y _train</a:t>
            </a:r>
          </a:p>
          <a:p>
            <a:pPr algn="ctr"/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‘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margin_low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’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2CAF63C5-5384-766B-12FE-A08562314675}"/>
              </a:ext>
            </a:extLst>
          </p:cNvPr>
          <p:cNvSpPr/>
          <p:nvPr/>
        </p:nvSpPr>
        <p:spPr>
          <a:xfrm>
            <a:off x="8408504" y="836129"/>
            <a:ext cx="3697357" cy="2354331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Application du modèle de régression linéaire </a:t>
            </a:r>
          </a:p>
          <a:p>
            <a:pPr algn="ctr"/>
            <a:endParaRPr lang="fr-FR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model.fit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X_train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y_train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F5C04500-6AD2-BE8D-6D38-CEFE2E9A6F63}"/>
              </a:ext>
            </a:extLst>
          </p:cNvPr>
          <p:cNvSpPr/>
          <p:nvPr/>
        </p:nvSpPr>
        <p:spPr>
          <a:xfrm>
            <a:off x="4840356" y="3973371"/>
            <a:ext cx="3498573" cy="2427429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Test_dataset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fr-FR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fr-FR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X_test</a:t>
            </a:r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algn="ctr"/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toutes les variables  sauf ‘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is_genuine</a:t>
            </a:r>
            <a:r>
              <a:rPr lang="fr-FR" sz="2000" dirty="0">
                <a:latin typeface="Calibri" panose="020F0502020204030204" pitchFamily="34" charset="0"/>
                <a:cs typeface="Calibri" panose="020F0502020204030204" pitchFamily="34" charset="0"/>
              </a:rPr>
              <a:t>’ et ‘</a:t>
            </a:r>
            <a:r>
              <a:rPr lang="fr-FR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margin_low</a:t>
            </a:r>
            <a:endParaRPr lang="fr-F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fr-FR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y _</a:t>
            </a:r>
            <a:r>
              <a:rPr lang="fr-FR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pred</a:t>
            </a:r>
            <a:endParaRPr lang="fr-FR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fr-FR" sz="2000" b="1" dirty="0">
                <a:latin typeface="Calibri" panose="020F0502020204030204" pitchFamily="34" charset="0"/>
                <a:cs typeface="Calibri" panose="020F0502020204030204" pitchFamily="34" charset="0"/>
              </a:rPr>
              <a:t>Les valeurs à prédire</a:t>
            </a: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C3CE2DB8-5876-B3FC-9ACE-149471791FA6}"/>
              </a:ext>
            </a:extLst>
          </p:cNvPr>
          <p:cNvSpPr/>
          <p:nvPr/>
        </p:nvSpPr>
        <p:spPr>
          <a:xfrm>
            <a:off x="8756374" y="4094923"/>
            <a:ext cx="3319669" cy="2101692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Prédiction des valeurs manquantes </a:t>
            </a:r>
            <a:r>
              <a:rPr lang="fr-FR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y_pred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model.predict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fr-FR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X_train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A08BFA42-F4DD-1524-0624-3C9B6014807D}"/>
              </a:ext>
            </a:extLst>
          </p:cNvPr>
          <p:cNvSpPr/>
          <p:nvPr/>
        </p:nvSpPr>
        <p:spPr>
          <a:xfrm>
            <a:off x="6105592" y="57377"/>
            <a:ext cx="415273" cy="529036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B580ED2C-A7F1-876C-181D-CC901AE23A31}"/>
              </a:ext>
            </a:extLst>
          </p:cNvPr>
          <p:cNvSpPr/>
          <p:nvPr/>
        </p:nvSpPr>
        <p:spPr>
          <a:xfrm>
            <a:off x="10116116" y="146834"/>
            <a:ext cx="440557" cy="51909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18" name="Rectangle : coins arrondis 17">
            <a:extLst>
              <a:ext uri="{FF2B5EF4-FFF2-40B4-BE49-F238E27FC236}">
                <a16:creationId xmlns:a16="http://schemas.microsoft.com/office/drawing/2014/main" id="{9AEF8638-0A7F-77D8-737E-C29E1FB6BFA3}"/>
              </a:ext>
            </a:extLst>
          </p:cNvPr>
          <p:cNvSpPr/>
          <p:nvPr/>
        </p:nvSpPr>
        <p:spPr>
          <a:xfrm>
            <a:off x="6245795" y="3323822"/>
            <a:ext cx="460231" cy="53256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C1819DCE-B227-9A23-8772-2F5DD1EC5AB2}"/>
              </a:ext>
            </a:extLst>
          </p:cNvPr>
          <p:cNvSpPr/>
          <p:nvPr/>
        </p:nvSpPr>
        <p:spPr>
          <a:xfrm>
            <a:off x="10149545" y="3337868"/>
            <a:ext cx="515266" cy="508579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8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492A4A-8FD9-2471-A9C9-964C1EDCFF2B}"/>
              </a:ext>
            </a:extLst>
          </p:cNvPr>
          <p:cNvSpPr/>
          <p:nvPr/>
        </p:nvSpPr>
        <p:spPr>
          <a:xfrm>
            <a:off x="-1" y="6497053"/>
            <a:ext cx="12192001" cy="9186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spc="3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Remplacement des valeurs manquantes dans le Testing_dataset.</a:t>
            </a:r>
          </a:p>
          <a:p>
            <a:pPr algn="ctr"/>
            <a:r>
              <a:rPr lang="en-US" sz="2400" b="1" spc="3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fusion avec le Training_dataset pour obtenir le Dataframe Final (df)</a:t>
            </a:r>
          </a:p>
        </p:txBody>
      </p:sp>
      <p:sp>
        <p:nvSpPr>
          <p:cNvPr id="21" name="Rectangle : coins arrondis 20">
            <a:extLst>
              <a:ext uri="{FF2B5EF4-FFF2-40B4-BE49-F238E27FC236}">
                <a16:creationId xmlns:a16="http://schemas.microsoft.com/office/drawing/2014/main" id="{03B85639-7BC6-D936-067E-32851202DBEE}"/>
              </a:ext>
            </a:extLst>
          </p:cNvPr>
          <p:cNvSpPr/>
          <p:nvPr/>
        </p:nvSpPr>
        <p:spPr>
          <a:xfrm>
            <a:off x="4129242" y="3476222"/>
            <a:ext cx="683394" cy="53256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</a:t>
            </a:r>
            <a:endParaRPr lang="fr-FR" sz="18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Rectangle : coins arrondis 21">
            <a:extLst>
              <a:ext uri="{FF2B5EF4-FFF2-40B4-BE49-F238E27FC236}">
                <a16:creationId xmlns:a16="http://schemas.microsoft.com/office/drawing/2014/main" id="{B16847E3-A1D2-324A-3721-39D602C80BAA}"/>
              </a:ext>
            </a:extLst>
          </p:cNvPr>
          <p:cNvSpPr/>
          <p:nvPr/>
        </p:nvSpPr>
        <p:spPr>
          <a:xfrm>
            <a:off x="7967107" y="3351096"/>
            <a:ext cx="772632" cy="53256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8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</a:t>
            </a:r>
            <a:endParaRPr lang="fr-FR" sz="1800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766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50BC54-0908-0E0D-92BF-D51ABD16F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0"/>
            <a:ext cx="7546206" cy="6857999"/>
          </a:xfrm>
        </p:spPr>
        <p:txBody>
          <a:bodyPr/>
          <a:lstStyle/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ANALYSE UNIVARIEE: </a:t>
            </a:r>
            <a:r>
              <a:rPr lang="fr-FR" sz="20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Répartition des billets par modalité.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49103CF-4180-0013-74C4-C53148DA7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517331" y="0"/>
            <a:ext cx="4674670" cy="6477802"/>
          </a:xfrm>
          <a:prstGeom prst="rect">
            <a:avLst/>
          </a:prstGeom>
        </p:spPr>
      </p:pic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345EB5D1-EE69-A571-B01B-CD0DD12481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986682"/>
              </p:ext>
            </p:extLst>
          </p:nvPr>
        </p:nvGraphicFramePr>
        <p:xfrm>
          <a:off x="259882" y="582838"/>
          <a:ext cx="5351646" cy="1706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5663">
                  <a:extLst>
                    <a:ext uri="{9D8B030D-6E8A-4147-A177-3AD203B41FA5}">
                      <a16:colId xmlns:a16="http://schemas.microsoft.com/office/drawing/2014/main" val="1689698746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995718979"/>
                    </a:ext>
                  </a:extLst>
                </a:gridCol>
                <a:gridCol w="1183907">
                  <a:extLst>
                    <a:ext uri="{9D8B030D-6E8A-4147-A177-3AD203B41FA5}">
                      <a16:colId xmlns:a16="http://schemas.microsoft.com/office/drawing/2014/main" val="1114040734"/>
                    </a:ext>
                  </a:extLst>
                </a:gridCol>
                <a:gridCol w="1674796">
                  <a:extLst>
                    <a:ext uri="{9D8B030D-6E8A-4147-A177-3AD203B41FA5}">
                      <a16:colId xmlns:a16="http://schemas.microsoft.com/office/drawing/2014/main" val="375299766"/>
                    </a:ext>
                  </a:extLst>
                </a:gridCol>
              </a:tblGrid>
              <a:tr h="212172">
                <a:tc>
                  <a:txBody>
                    <a:bodyPr/>
                    <a:lstStyle/>
                    <a:p>
                      <a:pPr algn="ctr"/>
                      <a:endParaRPr lang="fr-FR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700" marR="68700" marT="80995" marB="8099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fr-FR" sz="2400" dirty="0" err="1">
                          <a:solidFill>
                            <a:schemeClr val="bg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Is_genuine</a:t>
                      </a:r>
                      <a:endParaRPr lang="fr-FR" sz="24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83127" marR="83127"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007182"/>
                  </a:ext>
                </a:extLst>
              </a:tr>
              <a:tr h="483924">
                <a:tc>
                  <a:txBody>
                    <a:bodyPr/>
                    <a:lstStyle/>
                    <a:p>
                      <a:pPr algn="ctr"/>
                      <a:endParaRPr lang="fr-FR" sz="24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700" marR="68700" marT="80995" marB="8099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400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Vrais</a:t>
                      </a:r>
                    </a:p>
                  </a:txBody>
                  <a:tcPr marL="68700" marR="68700" marT="80995" marB="8099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400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Faux</a:t>
                      </a:r>
                    </a:p>
                  </a:txBody>
                  <a:tcPr marL="68700" marR="68700" marT="80995" marB="8099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400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Total</a:t>
                      </a:r>
                    </a:p>
                  </a:txBody>
                  <a:tcPr marL="68700" marR="68700" marT="80995" marB="8099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7600465"/>
                  </a:ext>
                </a:extLst>
              </a:tr>
              <a:tr h="651442">
                <a:tc>
                  <a:txBody>
                    <a:bodyPr/>
                    <a:lstStyle/>
                    <a:p>
                      <a:pPr algn="ctr"/>
                      <a:r>
                        <a:rPr lang="fr-FR" sz="2400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Effectifs</a:t>
                      </a:r>
                    </a:p>
                  </a:txBody>
                  <a:tcPr marL="68700" marR="68700" marT="80995" marB="8099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400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1000</a:t>
                      </a:r>
                    </a:p>
                  </a:txBody>
                  <a:tcPr marL="68700" marR="68700" marT="80995" marB="8099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400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500</a:t>
                      </a:r>
                    </a:p>
                  </a:txBody>
                  <a:tcPr marL="68700" marR="68700" marT="80995" marB="8099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400" dirty="0">
                          <a:solidFill>
                            <a:srgbClr val="7030A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1500</a:t>
                      </a:r>
                    </a:p>
                  </a:txBody>
                  <a:tcPr marL="68700" marR="68700" marT="80995" marB="8099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3129796"/>
                  </a:ext>
                </a:extLst>
              </a:tr>
            </a:tbl>
          </a:graphicData>
        </a:graphic>
      </p:graphicFrame>
      <p:pic>
        <p:nvPicPr>
          <p:cNvPr id="11" name="Image 10">
            <a:extLst>
              <a:ext uri="{FF2B5EF4-FFF2-40B4-BE49-F238E27FC236}">
                <a16:creationId xmlns:a16="http://schemas.microsoft.com/office/drawing/2014/main" id="{11C9B2C5-6BB1-0C3C-C6EC-BCE3117F00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8447"/>
            <a:ext cx="7382578" cy="404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90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C2B024-22D6-3709-F9A0-21186C788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>
            <a:normAutofit/>
          </a:bodyPr>
          <a:lstStyle/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Statistiques descriptives de toutes les données. </a:t>
            </a: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Std(</a:t>
            </a:r>
            <a:r>
              <a:rPr lang="fr-FR" sz="2400" b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margin_low</a:t>
            </a:r>
            <a:r>
              <a:rPr lang="fr-FR" sz="24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et std(</a:t>
            </a:r>
            <a:r>
              <a:rPr lang="fr-FR" sz="2400" b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length</a:t>
            </a:r>
            <a:r>
              <a:rPr lang="fr-FR" sz="24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sont au-dessus de la moyenne. </a:t>
            </a:r>
          </a:p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Présomption d’indice de différenciation entre vrais et faux billets.</a:t>
            </a:r>
            <a:endParaRPr lang="fr-FR" sz="2400" b="1" dirty="0">
              <a:solidFill>
                <a:srgbClr val="7030A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F6E07BFD-5774-120C-4ABE-76991C0937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7300992"/>
              </p:ext>
            </p:extLst>
          </p:nvPr>
        </p:nvGraphicFramePr>
        <p:xfrm>
          <a:off x="1" y="899556"/>
          <a:ext cx="9201751" cy="3990705"/>
        </p:xfrm>
        <a:graphic>
          <a:graphicData uri="http://schemas.openxmlformats.org/drawingml/2006/table">
            <a:tbl>
              <a:tblPr/>
              <a:tblGrid>
                <a:gridCol w="1482290">
                  <a:extLst>
                    <a:ext uri="{9D8B030D-6E8A-4147-A177-3AD203B41FA5}">
                      <a16:colId xmlns:a16="http://schemas.microsoft.com/office/drawing/2014/main" val="653156088"/>
                    </a:ext>
                  </a:extLst>
                </a:gridCol>
                <a:gridCol w="1068404">
                  <a:extLst>
                    <a:ext uri="{9D8B030D-6E8A-4147-A177-3AD203B41FA5}">
                      <a16:colId xmlns:a16="http://schemas.microsoft.com/office/drawing/2014/main" val="1123637575"/>
                    </a:ext>
                  </a:extLst>
                </a:gridCol>
                <a:gridCol w="943276">
                  <a:extLst>
                    <a:ext uri="{9D8B030D-6E8A-4147-A177-3AD203B41FA5}">
                      <a16:colId xmlns:a16="http://schemas.microsoft.com/office/drawing/2014/main" val="1554796057"/>
                    </a:ext>
                  </a:extLst>
                </a:gridCol>
                <a:gridCol w="760395">
                  <a:extLst>
                    <a:ext uri="{9D8B030D-6E8A-4147-A177-3AD203B41FA5}">
                      <a16:colId xmlns:a16="http://schemas.microsoft.com/office/drawing/2014/main" val="342347354"/>
                    </a:ext>
                  </a:extLst>
                </a:gridCol>
                <a:gridCol w="981777">
                  <a:extLst>
                    <a:ext uri="{9D8B030D-6E8A-4147-A177-3AD203B41FA5}">
                      <a16:colId xmlns:a16="http://schemas.microsoft.com/office/drawing/2014/main" val="70704985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2809654356"/>
                    </a:ext>
                  </a:extLst>
                </a:gridCol>
                <a:gridCol w="943276">
                  <a:extLst>
                    <a:ext uri="{9D8B030D-6E8A-4147-A177-3AD203B41FA5}">
                      <a16:colId xmlns:a16="http://schemas.microsoft.com/office/drawing/2014/main" val="4195668289"/>
                    </a:ext>
                  </a:extLst>
                </a:gridCol>
                <a:gridCol w="1010653">
                  <a:extLst>
                    <a:ext uri="{9D8B030D-6E8A-4147-A177-3AD203B41FA5}">
                      <a16:colId xmlns:a16="http://schemas.microsoft.com/office/drawing/2014/main" val="442165447"/>
                    </a:ext>
                  </a:extLst>
                </a:gridCol>
                <a:gridCol w="1126156">
                  <a:extLst>
                    <a:ext uri="{9D8B030D-6E8A-4147-A177-3AD203B41FA5}">
                      <a16:colId xmlns:a16="http://schemas.microsoft.com/office/drawing/2014/main" val="513309318"/>
                    </a:ext>
                  </a:extLst>
                </a:gridCol>
              </a:tblGrid>
              <a:tr h="337516">
                <a:tc>
                  <a:txBody>
                    <a:bodyPr/>
                    <a:lstStyle/>
                    <a:p>
                      <a:pPr algn="l" fontAlgn="ctr"/>
                      <a:endParaRPr lang="fr-FR" sz="1700" b="1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7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count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700" b="1" dirty="0" err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mean</a:t>
                      </a:r>
                      <a:endParaRPr lang="fr-FR" sz="17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7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std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7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min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7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25%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7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50%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7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75%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7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max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3344866"/>
                  </a:ext>
                </a:extLst>
              </a:tr>
              <a:tr h="590653"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diagonal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1500.000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171.958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0.305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171.040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171.750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171.960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172.170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173.010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246472"/>
                  </a:ext>
                </a:extLst>
              </a:tr>
              <a:tr h="590653"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1" dirty="0" err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height_left</a:t>
                      </a:r>
                      <a:endParaRPr lang="fr-FR" sz="20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1500.000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104.030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0.299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103.140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103.820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104.040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104.230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104.880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4987132"/>
                  </a:ext>
                </a:extLst>
              </a:tr>
              <a:tr h="590653"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1" dirty="0" err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height_right</a:t>
                      </a:r>
                      <a:endParaRPr lang="fr-FR" sz="20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1500.000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103.920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0.326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102.820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103.710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103.920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104.150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104.950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95292"/>
                  </a:ext>
                </a:extLst>
              </a:tr>
              <a:tr h="590653">
                <a:tc>
                  <a:txBody>
                    <a:bodyPr/>
                    <a:lstStyle/>
                    <a:p>
                      <a:pPr marL="0" marR="0" lvl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b="1" dirty="0" err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margin_low</a:t>
                      </a:r>
                      <a:endParaRPr lang="fr-FR" sz="20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l" fontAlgn="ctr"/>
                      <a:endParaRPr lang="fr-FR" sz="20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1463.000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4.486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0.664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2.980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4.015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4.310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4.870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6.900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5951650"/>
                  </a:ext>
                </a:extLst>
              </a:tr>
              <a:tr h="590653"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margin_up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1500.000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3.151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0.232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2.270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2.990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3.140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3.310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3.910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109020"/>
                  </a:ext>
                </a:extLst>
              </a:tr>
              <a:tr h="590653"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1" dirty="0" err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length</a:t>
                      </a:r>
                      <a:endParaRPr lang="fr-FR" sz="20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1500.000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112.679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00B0F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0.873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109.490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112.030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112.960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113.340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7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114.440</a:t>
                      </a:r>
                    </a:p>
                  </a:txBody>
                  <a:tcPr marL="84379" marR="84379" marT="42190" marB="421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4558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0633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96EB95-F047-4B7B-F659-34C9A85B6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9274002" cy="6857999"/>
          </a:xfrm>
        </p:spPr>
        <p:txBody>
          <a:bodyPr>
            <a:normAutofit/>
          </a:bodyPr>
          <a:lstStyle/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Statistiques descriptives de Vrais billets. </a:t>
            </a:r>
            <a:r>
              <a:rPr lang="fr-FR" sz="2400" dirty="0"/>
              <a:t> </a:t>
            </a:r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endParaRPr lang="fr-FR" sz="2400" dirty="0"/>
          </a:p>
          <a:p>
            <a:r>
              <a:rPr lang="fr-FR" sz="2400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Seul std(margin_up) &lt; à la std(moyenne).</a:t>
            </a: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4D24A385-66A0-0C84-A9DE-B458FEB30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429866"/>
              </p:ext>
            </p:extLst>
          </p:nvPr>
        </p:nvGraphicFramePr>
        <p:xfrm>
          <a:off x="288758" y="962159"/>
          <a:ext cx="8508733" cy="3893838"/>
        </p:xfrm>
        <a:graphic>
          <a:graphicData uri="http://schemas.openxmlformats.org/drawingml/2006/table">
            <a:tbl>
              <a:tblPr/>
              <a:tblGrid>
                <a:gridCol w="1472665">
                  <a:extLst>
                    <a:ext uri="{9D8B030D-6E8A-4147-A177-3AD203B41FA5}">
                      <a16:colId xmlns:a16="http://schemas.microsoft.com/office/drawing/2014/main" val="259197307"/>
                    </a:ext>
                  </a:extLst>
                </a:gridCol>
                <a:gridCol w="972151">
                  <a:extLst>
                    <a:ext uri="{9D8B030D-6E8A-4147-A177-3AD203B41FA5}">
                      <a16:colId xmlns:a16="http://schemas.microsoft.com/office/drawing/2014/main" val="2283078684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1522209573"/>
                    </a:ext>
                  </a:extLst>
                </a:gridCol>
                <a:gridCol w="693019">
                  <a:extLst>
                    <a:ext uri="{9D8B030D-6E8A-4147-A177-3AD203B41FA5}">
                      <a16:colId xmlns:a16="http://schemas.microsoft.com/office/drawing/2014/main" val="2268115717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2645974520"/>
                    </a:ext>
                  </a:extLst>
                </a:gridCol>
                <a:gridCol w="895150">
                  <a:extLst>
                    <a:ext uri="{9D8B030D-6E8A-4147-A177-3AD203B41FA5}">
                      <a16:colId xmlns:a16="http://schemas.microsoft.com/office/drawing/2014/main" val="27209083"/>
                    </a:ext>
                  </a:extLst>
                </a:gridCol>
                <a:gridCol w="875899">
                  <a:extLst>
                    <a:ext uri="{9D8B030D-6E8A-4147-A177-3AD203B41FA5}">
                      <a16:colId xmlns:a16="http://schemas.microsoft.com/office/drawing/2014/main" val="2056462063"/>
                    </a:ext>
                  </a:extLst>
                </a:gridCol>
                <a:gridCol w="943275">
                  <a:extLst>
                    <a:ext uri="{9D8B030D-6E8A-4147-A177-3AD203B41FA5}">
                      <a16:colId xmlns:a16="http://schemas.microsoft.com/office/drawing/2014/main" val="3535709240"/>
                    </a:ext>
                  </a:extLst>
                </a:gridCol>
                <a:gridCol w="904776">
                  <a:extLst>
                    <a:ext uri="{9D8B030D-6E8A-4147-A177-3AD203B41FA5}">
                      <a16:colId xmlns:a16="http://schemas.microsoft.com/office/drawing/2014/main" val="2780619593"/>
                    </a:ext>
                  </a:extLst>
                </a:gridCol>
              </a:tblGrid>
              <a:tr h="554491">
                <a:tc>
                  <a:txBody>
                    <a:bodyPr/>
                    <a:lstStyle/>
                    <a:p>
                      <a:pPr algn="l" fontAlgn="ctr"/>
                      <a:br>
                        <a:rPr lang="fr-FR" sz="16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endParaRPr lang="fr-FR" sz="1600" b="1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count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b="1" dirty="0" err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mean</a:t>
                      </a:r>
                      <a:endParaRPr lang="fr-FR" sz="16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std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min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25%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50%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75%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max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5993940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diagonal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171.987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171.040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171.790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171.990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172.200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172.920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4815708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height_left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103.949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103.140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103.740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103.950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104.140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104.860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096808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height_right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103.809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0.292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102.820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103.610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103.810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104.950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06518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margin_low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4.116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0.315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2.980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3.910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4.111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4.330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5.040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0287256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margin_up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3.052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0.186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2.270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2.930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3.050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3.180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3.740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05138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l" fontAlgn="ctr"/>
                      <a:r>
                        <a:rPr lang="fr-FR" sz="2000" b="1" dirty="0" err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length</a:t>
                      </a:r>
                      <a:endParaRPr lang="fr-FR" sz="20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113.202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0.360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111.760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112.950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113.205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113.460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114.440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2134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7042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D0645C9-DD93-E0FF-3311-3E0FB1F1F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>
            <a:normAutofit/>
          </a:bodyPr>
          <a:lstStyle/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Statistiques descriptives de Faux billets.</a:t>
            </a: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Std(</a:t>
            </a:r>
            <a:r>
              <a:rPr lang="fr-FR" sz="2400" b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margin_low</a:t>
            </a:r>
            <a:r>
              <a:rPr lang="fr-FR" sz="24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et std(</a:t>
            </a:r>
            <a:r>
              <a:rPr lang="fr-FR" sz="2400" b="1" dirty="0" err="1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length</a:t>
            </a:r>
            <a:r>
              <a:rPr lang="fr-FR" sz="24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sont au-dessus de la moyenne.</a:t>
            </a:r>
          </a:p>
          <a:p>
            <a:r>
              <a:rPr lang="fr-FR" sz="24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Margin_low</a:t>
            </a:r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fr-FR" sz="24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length</a:t>
            </a:r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permettent de distinguer les vrais des faux billets.</a:t>
            </a:r>
            <a:r>
              <a:rPr lang="fr-FR" sz="24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fr-F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F2B9345C-BCC7-2B32-B7AB-B95D82FC78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212178"/>
              </p:ext>
            </p:extLst>
          </p:nvPr>
        </p:nvGraphicFramePr>
        <p:xfrm>
          <a:off x="0" y="1039159"/>
          <a:ext cx="9249876" cy="3893838"/>
        </p:xfrm>
        <a:graphic>
          <a:graphicData uri="http://schemas.openxmlformats.org/drawingml/2006/table">
            <a:tbl>
              <a:tblPr/>
              <a:tblGrid>
                <a:gridCol w="1655545">
                  <a:extLst>
                    <a:ext uri="{9D8B030D-6E8A-4147-A177-3AD203B41FA5}">
                      <a16:colId xmlns:a16="http://schemas.microsoft.com/office/drawing/2014/main" val="1449413788"/>
                    </a:ext>
                  </a:extLst>
                </a:gridCol>
                <a:gridCol w="952901">
                  <a:extLst>
                    <a:ext uri="{9D8B030D-6E8A-4147-A177-3AD203B41FA5}">
                      <a16:colId xmlns:a16="http://schemas.microsoft.com/office/drawing/2014/main" val="286435565"/>
                    </a:ext>
                  </a:extLst>
                </a:gridCol>
                <a:gridCol w="885525">
                  <a:extLst>
                    <a:ext uri="{9D8B030D-6E8A-4147-A177-3AD203B41FA5}">
                      <a16:colId xmlns:a16="http://schemas.microsoft.com/office/drawing/2014/main" val="2753042546"/>
                    </a:ext>
                  </a:extLst>
                </a:gridCol>
                <a:gridCol w="808522">
                  <a:extLst>
                    <a:ext uri="{9D8B030D-6E8A-4147-A177-3AD203B41FA5}">
                      <a16:colId xmlns:a16="http://schemas.microsoft.com/office/drawing/2014/main" val="1737261773"/>
                    </a:ext>
                  </a:extLst>
                </a:gridCol>
                <a:gridCol w="1029903">
                  <a:extLst>
                    <a:ext uri="{9D8B030D-6E8A-4147-A177-3AD203B41FA5}">
                      <a16:colId xmlns:a16="http://schemas.microsoft.com/office/drawing/2014/main" val="1471677735"/>
                    </a:ext>
                  </a:extLst>
                </a:gridCol>
                <a:gridCol w="1029903">
                  <a:extLst>
                    <a:ext uri="{9D8B030D-6E8A-4147-A177-3AD203B41FA5}">
                      <a16:colId xmlns:a16="http://schemas.microsoft.com/office/drawing/2014/main" val="2081232601"/>
                    </a:ext>
                  </a:extLst>
                </a:gridCol>
                <a:gridCol w="981777">
                  <a:extLst>
                    <a:ext uri="{9D8B030D-6E8A-4147-A177-3AD203B41FA5}">
                      <a16:colId xmlns:a16="http://schemas.microsoft.com/office/drawing/2014/main" val="3395734473"/>
                    </a:ext>
                  </a:extLst>
                </a:gridCol>
                <a:gridCol w="972151">
                  <a:extLst>
                    <a:ext uri="{9D8B030D-6E8A-4147-A177-3AD203B41FA5}">
                      <a16:colId xmlns:a16="http://schemas.microsoft.com/office/drawing/2014/main" val="3074992592"/>
                    </a:ext>
                  </a:extLst>
                </a:gridCol>
                <a:gridCol w="933649">
                  <a:extLst>
                    <a:ext uri="{9D8B030D-6E8A-4147-A177-3AD203B41FA5}">
                      <a16:colId xmlns:a16="http://schemas.microsoft.com/office/drawing/2014/main" val="620896928"/>
                    </a:ext>
                  </a:extLst>
                </a:gridCol>
              </a:tblGrid>
              <a:tr h="554491">
                <a:tc>
                  <a:txBody>
                    <a:bodyPr/>
                    <a:lstStyle/>
                    <a:p>
                      <a:pPr algn="ctr" fontAlgn="ctr"/>
                      <a:br>
                        <a:rPr lang="fr-FR" sz="1600" b="1" dirty="0">
                          <a:solidFill>
                            <a:srgbClr val="7030A0"/>
                          </a:solidFill>
                          <a:effectLst/>
                        </a:rPr>
                      </a:br>
                      <a:endParaRPr lang="fr-FR" sz="1600" b="1" dirty="0">
                        <a:solidFill>
                          <a:srgbClr val="7030A0"/>
                        </a:solidFill>
                        <a:effectLst/>
                      </a:endParaRP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dirty="0">
                          <a:solidFill>
                            <a:srgbClr val="7030A0"/>
                          </a:solidFill>
                          <a:effectLst/>
                        </a:rPr>
                        <a:t>count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>
                          <a:solidFill>
                            <a:srgbClr val="7030A0"/>
                          </a:solidFill>
                          <a:effectLst/>
                        </a:rPr>
                        <a:t>mean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>
                          <a:solidFill>
                            <a:srgbClr val="7030A0"/>
                          </a:solidFill>
                          <a:effectLst/>
                        </a:rPr>
                        <a:t>std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>
                          <a:solidFill>
                            <a:srgbClr val="7030A0"/>
                          </a:solidFill>
                          <a:effectLst/>
                        </a:rPr>
                        <a:t>min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>
                          <a:solidFill>
                            <a:srgbClr val="7030A0"/>
                          </a:solidFill>
                          <a:effectLst/>
                        </a:rPr>
                        <a:t>25%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>
                          <a:solidFill>
                            <a:srgbClr val="7030A0"/>
                          </a:solidFill>
                          <a:effectLst/>
                        </a:rPr>
                        <a:t>50%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>
                          <a:solidFill>
                            <a:srgbClr val="7030A0"/>
                          </a:solidFill>
                          <a:effectLst/>
                        </a:rPr>
                        <a:t>75%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dirty="0">
                          <a:solidFill>
                            <a:srgbClr val="7030A0"/>
                          </a:solidFill>
                          <a:effectLst/>
                        </a:rPr>
                        <a:t>max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0778598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diagonal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500.000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171.901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0.307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171.040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171.690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171.910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172.093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173.010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62847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height_left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500.000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104.190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0.224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103.510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104.040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104.180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104.332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</a:rPr>
                        <a:t>104.880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2517487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height_right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500.000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104.144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0.271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103.430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103.950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104.160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104.320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104.950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0323466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 err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margin_low</a:t>
                      </a:r>
                      <a:endParaRPr lang="fr-FR" sz="20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500.000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5.216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0.549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3.820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4.840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5.195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5.590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6.900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6531098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margin_up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500.000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3.350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0.180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2.920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3.220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3.350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3.473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3.910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0677035"/>
                  </a:ext>
                </a:extLst>
              </a:tr>
              <a:tr h="55449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dirty="0" err="1">
                          <a:solidFill>
                            <a:srgbClr val="7030A0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length</a:t>
                      </a:r>
                      <a:endParaRPr lang="fr-FR" sz="2000" b="1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500.000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111.631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0.616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109.490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111.200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111.630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>
                          <a:solidFill>
                            <a:srgbClr val="7030A0"/>
                          </a:solidFill>
                          <a:effectLst/>
                        </a:rPr>
                        <a:t>112.030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dirty="0">
                          <a:solidFill>
                            <a:srgbClr val="7030A0"/>
                          </a:solidFill>
                          <a:effectLst/>
                        </a:rPr>
                        <a:t>113.850</a:t>
                      </a:r>
                    </a:p>
                  </a:txBody>
                  <a:tcPr marL="79213" marR="79213" marT="39606" marB="3960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821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0166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2E8FAB-6268-7C90-2BEF-BABB25B70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7999"/>
          </a:xfrm>
        </p:spPr>
        <p:txBody>
          <a:bodyPr>
            <a:normAutofit fontScale="92500" lnSpcReduction="20000"/>
          </a:bodyPr>
          <a:lstStyle/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Distribution des variables explicatives.</a:t>
            </a: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 seuil de 1%, le  test de Kolmogorov-Smirnov  rejette l'hypothèse de la loi normale des variables: </a:t>
            </a:r>
            <a:r>
              <a:rPr lang="fr-FR" sz="24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margin_low</a:t>
            </a:r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fr-FR" sz="2400" b="1" dirty="0" err="1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length</a:t>
            </a:r>
            <a:r>
              <a:rPr lang="fr-FR" sz="24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C'est ce que semblent confirmer également les  histogrammes. </a:t>
            </a:r>
          </a:p>
          <a:p>
            <a:endParaRPr lang="fr-FR" sz="2400" b="1" dirty="0">
              <a:solidFill>
                <a:srgbClr val="7030A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866049E-77C7-3570-EEE2-86A821296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68" y="481262"/>
            <a:ext cx="8653111" cy="534202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B62AC3D-37FD-A99F-5CAD-4051DB3A7A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423133" y="1"/>
            <a:ext cx="2768867" cy="590028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2C7B4166-25D7-8302-C7DE-74449CB0D5BC}"/>
              </a:ext>
            </a:extLst>
          </p:cNvPr>
          <p:cNvSpPr txBox="1"/>
          <p:nvPr/>
        </p:nvSpPr>
        <p:spPr>
          <a:xfrm>
            <a:off x="9894770" y="10175758"/>
            <a:ext cx="2422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>
                <a:hlinkClick r:id="rId4" tooltip="https://www.flickr.com/photos/zigazou76/48613282371/"/>
              </a:rPr>
              <a:t>Cette photo</a:t>
            </a:r>
            <a:r>
              <a:rPr lang="fr-FR" sz="900"/>
              <a:t> par Auteur inconnu est soumise à la licence </a:t>
            </a:r>
            <a:r>
              <a:rPr lang="fr-FR" sz="900">
                <a:hlinkClick r:id="rId5" tooltip="https://creativecommons.org/licenses/by/3.0/"/>
              </a:rPr>
              <a:t>CC BY</a:t>
            </a:r>
            <a:endParaRPr lang="fr-FR" sz="900"/>
          </a:p>
        </p:txBody>
      </p:sp>
    </p:spTree>
    <p:extLst>
      <p:ext uri="{BB962C8B-B14F-4D97-AF65-F5344CB8AC3E}">
        <p14:creationId xmlns:p14="http://schemas.microsoft.com/office/powerpoint/2010/main" val="200631935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2103</Words>
  <Application>Microsoft Office PowerPoint</Application>
  <PresentationFormat>Grand écran</PresentationFormat>
  <Paragraphs>998</Paragraphs>
  <Slides>27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3" baseType="lpstr">
      <vt:lpstr>Arial</vt:lpstr>
      <vt:lpstr>Calibri</vt:lpstr>
      <vt:lpstr>Helvetica Neue</vt:lpstr>
      <vt:lpstr>Trebuchet MS</vt:lpstr>
      <vt:lpstr>Wingdings 3</vt:lpstr>
      <vt:lpstr>Facette</vt:lpstr>
      <vt:lpstr>DETECTEZ DES FAUX BILLETS AVEC R OU PYTHON</vt:lpstr>
      <vt:lpstr>MISSION  EN  TROIS POINTS:</vt:lpstr>
      <vt:lpstr>I- ANALYSE DESCRIPTIVE DES DONNEES.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II- ALGORITHME DE PREDICTION DES FAUX BILLETS. </vt:lpstr>
      <vt:lpstr>Présentation PowerPoint</vt:lpstr>
      <vt:lpstr>Présentation PowerPoint</vt:lpstr>
      <vt:lpstr>Présentation PowerPoint</vt:lpstr>
      <vt:lpstr>II-2Classification non supervisée: Algorithme de KMEANS </vt:lpstr>
      <vt:lpstr>Présentation PowerPoint</vt:lpstr>
      <vt:lpstr>Matrice de confusion.  </vt:lpstr>
      <vt:lpstr>Présentation PowerPoint</vt:lpstr>
      <vt:lpstr>Présentation PowerPoint</vt:lpstr>
      <vt:lpstr>II-3 REGRESSION LOGISTIQUE</vt:lpstr>
      <vt:lpstr>Présentation PowerPoint</vt:lpstr>
      <vt:lpstr>Présentation PowerPoint</vt:lpstr>
      <vt:lpstr>Présentation PowerPoint</vt:lpstr>
      <vt:lpstr>III-APPLICATION FINALE DU MODELE RETENU.</vt:lpstr>
      <vt:lpstr>III-APPLICATION FINALE DU MODELE RETENU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DETECTEZ DES FAUX BILLETS AVEC R OU PYTHON</dc:title>
  <dc:creator>NADIA YEBEL</dc:creator>
  <cp:lastModifiedBy>NADIA YEBEL</cp:lastModifiedBy>
  <cp:revision>73</cp:revision>
  <dcterms:created xsi:type="dcterms:W3CDTF">2022-05-09T12:09:42Z</dcterms:created>
  <dcterms:modified xsi:type="dcterms:W3CDTF">2022-05-18T16:42:02Z</dcterms:modified>
</cp:coreProperties>
</file>

<file path=docProps/thumbnail.jpeg>
</file>